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2" r:id="rId5"/>
    <p:sldMasterId id="2147483723" r:id="rId6"/>
    <p:sldMasterId id="214748372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</p:sldIdLst>
  <p:sldSz cy="5143500" cx="9144000"/>
  <p:notesSz cx="6858000" cy="9144000"/>
  <p:embeddedFontLst>
    <p:embeddedFont>
      <p:font typeface="Rubik Medium"/>
      <p:regular r:id="rId72"/>
      <p:bold r:id="rId73"/>
      <p:italic r:id="rId74"/>
      <p:boldItalic r:id="rId75"/>
    </p:embeddedFont>
    <p:embeddedFont>
      <p:font typeface="Rubik Light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Rubik"/>
      <p:regular r:id="rId84"/>
      <p:bold r:id="rId85"/>
      <p:italic r:id="rId86"/>
      <p:boldItalic r:id="rId87"/>
    </p:embeddedFont>
    <p:embeddedFont>
      <p:font typeface="Helvetica Neue Light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FFC393-A90D-4DCA-B7BB-CA2BCC1F4119}">
  <a:tblStyle styleId="{80FFC393-A90D-4DCA-B7BB-CA2BCC1F41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ubik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4.xml"/><Relationship Id="rId86" Type="http://schemas.openxmlformats.org/officeDocument/2006/relationships/font" Target="fonts/Rubik-italic.fntdata"/><Relationship Id="rId41" Type="http://schemas.openxmlformats.org/officeDocument/2006/relationships/slide" Target="slides/slide33.xml"/><Relationship Id="rId85" Type="http://schemas.openxmlformats.org/officeDocument/2006/relationships/font" Target="fonts/Rubik-bold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regular.fntdata"/><Relationship Id="rId43" Type="http://schemas.openxmlformats.org/officeDocument/2006/relationships/slide" Target="slides/slide35.xml"/><Relationship Id="rId87" Type="http://schemas.openxmlformats.org/officeDocument/2006/relationships/font" Target="fonts/Rubik-bold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bold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ubikMedium-bold.fntdata"/><Relationship Id="rId72" Type="http://schemas.openxmlformats.org/officeDocument/2006/relationships/font" Target="fonts/RubikMedium-regular.fntdata"/><Relationship Id="rId31" Type="http://schemas.openxmlformats.org/officeDocument/2006/relationships/slide" Target="slides/slide23.xml"/><Relationship Id="rId75" Type="http://schemas.openxmlformats.org/officeDocument/2006/relationships/font" Target="fonts/RubikMedium-boldItalic.fntdata"/><Relationship Id="rId30" Type="http://schemas.openxmlformats.org/officeDocument/2006/relationships/slide" Target="slides/slide22.xml"/><Relationship Id="rId74" Type="http://schemas.openxmlformats.org/officeDocument/2006/relationships/font" Target="fonts/RubikMedium-italic.fntdata"/><Relationship Id="rId33" Type="http://schemas.openxmlformats.org/officeDocument/2006/relationships/slide" Target="slides/slide25.xml"/><Relationship Id="rId77" Type="http://schemas.openxmlformats.org/officeDocument/2006/relationships/font" Target="fonts/RubikLight-bold.fntdata"/><Relationship Id="rId32" Type="http://schemas.openxmlformats.org/officeDocument/2006/relationships/slide" Target="slides/slide24.xml"/><Relationship Id="rId76" Type="http://schemas.openxmlformats.org/officeDocument/2006/relationships/font" Target="fonts/RubikLight-regular.fntdata"/><Relationship Id="rId35" Type="http://schemas.openxmlformats.org/officeDocument/2006/relationships/slide" Target="slides/slide27.xml"/><Relationship Id="rId79" Type="http://schemas.openxmlformats.org/officeDocument/2006/relationships/font" Target="fonts/RubikLight-boldItalic.fntdata"/><Relationship Id="rId34" Type="http://schemas.openxmlformats.org/officeDocument/2006/relationships/slide" Target="slides/slide26.xml"/><Relationship Id="rId78" Type="http://schemas.openxmlformats.org/officeDocument/2006/relationships/font" Target="fonts/RubikLight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HelveticaNeueLight-boldItalic.fntdata"/><Relationship Id="rId90" Type="http://schemas.openxmlformats.org/officeDocument/2006/relationships/font" Target="fonts/HelveticaNeueLight-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d88b6966e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d88b6966e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d88b6966e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6d88b6966e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d88b6966e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6d88b6966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88b6966e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6d88b6966e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d88b6966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6d88b6966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d88b6966e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6d88b6966e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d88b6966e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6d88b6966e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d88b6966e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6d88b6966e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d88b6966e_0_9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6d88b6966e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88b6966e_0_9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6d88b6966e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d88b6966e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6d88b6966e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d88b6966e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d88b6966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d88b6966e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6d88b6966e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d88b6966e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6d88b6966e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d88b6966e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6d88b6966e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d88b6966e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d88b6966e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d88b6966e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6d88b6966e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d88b6966e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6d88b6966e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d88b6966e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6d88b6966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d88b6966e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6d88b6966e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d88b6966e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6d88b6966e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d88b6966e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6d88b6966e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d88b6966e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d88b6966e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+ 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Ampliando el Perceptrón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d88b6966e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6d88b6966e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d88b6966e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6d88b6966e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d88b6966e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6d88b6966e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d88b6966e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6d88b6966e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d88b6966e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d88b6966e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d88b6966e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d88b6966e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d88b6966e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d88b6966e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d88b6966e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d88b6966e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d88b6966e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d88b6966e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d88b6966e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d88b6966e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d88b6966e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d88b6966e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d88b6966e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d88b6966e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d88b6966e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6d88b6966e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d88b6966e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6d88b6966e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d88b6966e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6d88b6966e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d88b6966e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6d88b6966e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6d88b6966e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6d88b6966e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d88b6966e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6d88b6966e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d88b6966e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6d88b6966e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d88b6966e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6d88b6966e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d88b6966e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6d88b6966e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88b6966e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88b6966e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d88b6966e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6d88b6966e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d88b6966e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6d88b6966e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d88b6966e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d88b6966e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d88b6966e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d88b6966e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d88b6966e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d88b6966e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d88b6966e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d88b6966e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d88b6966e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6d88b6966e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d88b6966e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d88b6966e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88b6966e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88b6966e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d88b6966e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6d88b6966e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d88b6966e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6d88b6966e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6d88b6966e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6d88b6966e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d88b6966e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6d88b6966e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d88b6966e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6d88b6966e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d88b6966e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d88b6966e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d88b6966e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6d88b6966e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d88b6966e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6d88b6966e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88b6966e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6d88b6966e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3.gif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4.gif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83" name="Google Shape;183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86" name="Google Shape;18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8" name="Google Shape;198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" name="Google Shape;20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7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8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2" name="Google Shape;21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9" name="Google Shape;21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2" name="Google Shape;222;p5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3" name="Google Shape;223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52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3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4" name="Google Shape;23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41" name="Google Shape;24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44" name="Google Shape;244;p5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5" name="Google Shape;245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57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50" name="Google Shape;25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55" name="Google Shape;25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6" name="Google Shape;266;p6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7" name="Google Shape;267;p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62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3" name="Google Shape;273;p63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65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65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83" name="Google Shape;283;p65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84" name="Google Shape;284;p65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85" name="Google Shape;285;p65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9" name="Google Shape;289;p67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2" name="Google Shape;292;p6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3" name="Google Shape;29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2" name="Google Shape;312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7" name="Google Shape;31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5">
  <p:cSld name="TITLE_AND_BODY_7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1" name="Google Shape;32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4" name="Google Shape;32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27" name="Google Shape;327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9" name="Google Shape;18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0" name="Google Shape;19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D8iMDH5va9M" TargetMode="External"/><Relationship Id="rId4" Type="http://schemas.openxmlformats.org/officeDocument/2006/relationships/image" Target="../media/image5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hyperlink" Target="https://www.youtube.com/watch?v=fAKwocta2wM" TargetMode="External"/><Relationship Id="rId5" Type="http://schemas.openxmlformats.org/officeDocument/2006/relationships/image" Target="../media/image53.gif"/><Relationship Id="rId6" Type="http://schemas.openxmlformats.org/officeDocument/2006/relationships/hyperlink" Target="http://playground.tensorflow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gif"/><Relationship Id="rId4" Type="http://schemas.openxmlformats.org/officeDocument/2006/relationships/hyperlink" Target="https://www.analyticsvidhya.com/blog/2018/04/fundamentals-deep-learning-regularization-techniques/" TargetMode="External"/><Relationship Id="rId5" Type="http://schemas.openxmlformats.org/officeDocument/2006/relationships/image" Target="../media/image5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keras.io/activations/" TargetMode="External"/><Relationship Id="rId4" Type="http://schemas.openxmlformats.org/officeDocument/2006/relationships/hyperlink" Target="https://keras.io/losses/" TargetMode="External"/><Relationship Id="rId5" Type="http://schemas.openxmlformats.org/officeDocument/2006/relationships/hyperlink" Target="https://keras.io/optimizers/" TargetMode="External"/><Relationship Id="rId6" Type="http://schemas.openxmlformats.org/officeDocument/2006/relationships/hyperlink" Target="https://keras.io/regularizers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youtube.com/watch?v=aircAruvnKk&amp;t=418s" TargetMode="External"/><Relationship Id="rId4" Type="http://schemas.openxmlformats.org/officeDocument/2006/relationships/hyperlink" Target="https://www.youtube.com/watch?v=IHZwWFHWa-w&amp;t=379s" TargetMode="External"/><Relationship Id="rId5" Type="http://schemas.openxmlformats.org/officeDocument/2006/relationships/hyperlink" Target="https://www.youtube.com/watch?v=Ilg3gGewQ5U&amp;t=1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8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87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2" name="Google Shape;392;p87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Técnicamente,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93" name="Google Shape;393;p87"/>
          <p:cNvCxnSpPr/>
          <p:nvPr/>
        </p:nvCxnSpPr>
        <p:spPr>
          <a:xfrm>
            <a:off x="1825675" y="3309780"/>
            <a:ext cx="214500" cy="263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8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88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1" name="Google Shape;401;p88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02" name="Google Shape;402;p88"/>
          <p:cNvCxnSpPr/>
          <p:nvPr/>
        </p:nvCxnSpPr>
        <p:spPr>
          <a:xfrm>
            <a:off x="2077125" y="3598255"/>
            <a:ext cx="195000" cy="165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8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89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0" name="Google Shape;410;p89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11" name="Google Shape;411;p89"/>
          <p:cNvCxnSpPr/>
          <p:nvPr/>
        </p:nvCxnSpPr>
        <p:spPr>
          <a:xfrm>
            <a:off x="2077125" y="3598255"/>
            <a:ext cx="195000" cy="165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90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8" name="Google Shape;418;p90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19" name="Google Shape;41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91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6" name="Google Shape;426;p91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27" name="Google Shape;4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91"/>
          <p:cNvCxnSpPr/>
          <p:nvPr/>
        </p:nvCxnSpPr>
        <p:spPr>
          <a:xfrm>
            <a:off x="2272125" y="3787480"/>
            <a:ext cx="165600" cy="78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9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5" name="Google Shape;435;p92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6" name="Google Shape;436;p92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37" name="Google Shape;437;p92"/>
          <p:cNvCxnSpPr/>
          <p:nvPr/>
        </p:nvCxnSpPr>
        <p:spPr>
          <a:xfrm>
            <a:off x="2272125" y="3787480"/>
            <a:ext cx="165600" cy="78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3" name="Google Shape;443;p93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4" name="Google Shape;444;p93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45" name="Google Shape;44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Resumen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94"/>
          <p:cNvSpPr txBox="1"/>
          <p:nvPr/>
        </p:nvSpPr>
        <p:spPr>
          <a:xfrm>
            <a:off x="899775" y="1159050"/>
            <a:ext cx="75444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Necesitamos una función de costo/pérdida.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función de costo depende del problema (clasificación, regresión, etc).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función de costo es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función de los parámetros de la red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(bueno, también de los datos que tengo, pero ignoremos eso por ahora).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 mejores parámetros de la red son aquellos que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minimicen la función de costo.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Cómo explorar todo ese espacio de parámetros exhaustivamente (simil </a:t>
            </a:r>
            <a:r>
              <a:rPr i="1"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grid search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) es imposible, necesitamos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técnica que lo haga eficientemente.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Esa técnica es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Descenso por Gradiente.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5"/>
          <p:cNvSpPr txBox="1"/>
          <p:nvPr/>
        </p:nvSpPr>
        <p:spPr>
          <a:xfrm>
            <a:off x="899775" y="1159050"/>
            <a:ext cx="75444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Necesitamos una función de costo/pérdida.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función de costo depende del problema (clasificación, regresión, etc).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función de costo es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función de los parámetros de la red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(bueno, también de los datos que tengo, pero ignoremos eso por ahora).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 mejores parámetros de la red son aquellos que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minimicen la función de costo.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AutoNum type="arabicPeriod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Como explorar todo ese espacio de parámetros exhaustivamente (simil </a:t>
            </a:r>
            <a:r>
              <a:rPr i="1"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grid search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) es imposible, necesitamos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técnica que lo haga eficientemente.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Esa técnica es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Descenso por Gradiente.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Mucha de la jerga en redes neuronales refieren a técnicas para optimizar esta búsqueda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57" name="Google Shape;457;p95"/>
          <p:cNvCxnSpPr/>
          <p:nvPr/>
        </p:nvCxnSpPr>
        <p:spPr>
          <a:xfrm>
            <a:off x="1744600" y="4143625"/>
            <a:ext cx="0" cy="71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9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Resumen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Perceptrón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7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9" name="Google Shape;469;p97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0" name="Google Shape;470;p97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1" name="Google Shape;471;p97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2" name="Google Shape;472;p97"/>
          <p:cNvCxnSpPr>
            <a:stCxn id="469" idx="6"/>
            <a:endCxn id="468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3" name="Google Shape;473;p97"/>
          <p:cNvCxnSpPr>
            <a:stCxn id="470" idx="6"/>
            <a:endCxn id="468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4" name="Google Shape;474;p97"/>
          <p:cNvCxnSpPr>
            <a:stCxn id="468" idx="6"/>
            <a:endCxn id="471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5" name="Google Shape;475;p97"/>
          <p:cNvCxnSpPr>
            <a:stCxn id="471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6" name="Google Shape;476;p97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7" name="Google Shape;477;p97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8" name="Google Shape;478;p97"/>
          <p:cNvCxnSpPr>
            <a:stCxn id="476" idx="3"/>
            <a:endCxn id="469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9" name="Google Shape;479;p97"/>
          <p:cNvCxnSpPr>
            <a:stCxn id="477" idx="3"/>
            <a:endCxn id="470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80" name="Google Shape;48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2" name="Google Shape;482;p97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8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8" name="Google Shape;488;p98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9" name="Google Shape;489;p98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98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1" name="Google Shape;491;p98"/>
          <p:cNvCxnSpPr>
            <a:stCxn id="488" idx="6"/>
            <a:endCxn id="487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2" name="Google Shape;492;p98"/>
          <p:cNvCxnSpPr>
            <a:stCxn id="489" idx="6"/>
            <a:endCxn id="487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3" name="Google Shape;493;p98"/>
          <p:cNvCxnSpPr>
            <a:stCxn id="487" idx="6"/>
            <a:endCxn id="490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4" name="Google Shape;494;p98"/>
          <p:cNvCxnSpPr>
            <a:stCxn id="490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p98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6" name="Google Shape;496;p98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7" name="Google Shape;497;p98"/>
          <p:cNvCxnSpPr>
            <a:stCxn id="495" idx="3"/>
            <a:endCxn id="488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8" name="Google Shape;498;p98"/>
          <p:cNvCxnSpPr>
            <a:stCxn id="496" idx="3"/>
            <a:endCxn id="489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9" name="Google Shape;499;p98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98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98"/>
          <p:cNvSpPr/>
          <p:nvPr/>
        </p:nvSpPr>
        <p:spPr>
          <a:xfrm rot="-5400000">
            <a:off x="39037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98"/>
          <p:cNvSpPr/>
          <p:nvPr/>
        </p:nvSpPr>
        <p:spPr>
          <a:xfrm rot="-5400000">
            <a:off x="7509975" y="3407725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98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98"/>
          <p:cNvSpPr txBox="1"/>
          <p:nvPr/>
        </p:nvSpPr>
        <p:spPr>
          <a:xfrm>
            <a:off x="7047375" y="3897875"/>
            <a:ext cx="1181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Salida: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 0 y 1, probabilidad del evento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98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6" name="Google Shape;506;p98"/>
          <p:cNvSpPr txBox="1"/>
          <p:nvPr/>
        </p:nvSpPr>
        <p:spPr>
          <a:xfrm>
            <a:off x="3210975" y="3897875"/>
            <a:ext cx="1601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Unión sumadora: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combina los features con los pesos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07" name="Google Shape;50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8"/>
          <p:cNvSpPr/>
          <p:nvPr/>
        </p:nvSpPr>
        <p:spPr>
          <a:xfrm rot="-5400000">
            <a:off x="58849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98"/>
          <p:cNvSpPr txBox="1"/>
          <p:nvPr/>
        </p:nvSpPr>
        <p:spPr>
          <a:xfrm>
            <a:off x="5192175" y="3897875"/>
            <a:ext cx="16014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Activación: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no está, ¡es una función lineal!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9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1" name="Google Shape;511;p98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7" name="Google Shape;517;p99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8" name="Google Shape;518;p99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9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0" name="Google Shape;520;p99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99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99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3" name="Google Shape;523;p99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24" name="Google Shape;524;p99"/>
          <p:cNvCxnSpPr>
            <a:stCxn id="522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99"/>
          <p:cNvCxnSpPr>
            <a:stCxn id="523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99"/>
          <p:cNvCxnSpPr>
            <a:stCxn id="518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7" name="Google Shape;527;p99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99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9" name="Google Shape;529;p99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0" name="Google Shape;530;p99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Sin la activación, es una función lineal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introducir algo que </a:t>
            </a:r>
            <a:r>
              <a:rPr i="1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sature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la entrada en 0 o en 1 dependiendo del resultado de la unión sumadora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1" name="Google Shape;5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99"/>
          <p:cNvCxnSpPr>
            <a:stCxn id="520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0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538" name="Google Shape;53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100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41" name="Google Shape;541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6976" y="1493000"/>
            <a:ext cx="4248450" cy="28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101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9" name="Google Shape;549;p101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01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1" name="Google Shape;551;p101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101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101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4" name="Google Shape;554;p101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55" name="Google Shape;555;p101"/>
          <p:cNvCxnSpPr>
            <a:stCxn id="553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6" name="Google Shape;556;p101"/>
          <p:cNvCxnSpPr>
            <a:stCxn id="554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7" name="Google Shape;557;p101"/>
          <p:cNvCxnSpPr>
            <a:stCxn id="549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101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9" name="Google Shape;559;p101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101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101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62" name="Google Shape;56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101"/>
          <p:cNvCxnSpPr>
            <a:stCxn id="551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9" name="Google Shape;569;p102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0" name="Google Shape;570;p102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02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102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102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6" name="Google Shape;576;p102"/>
          <p:cNvCxnSpPr>
            <a:stCxn id="574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7" name="Google Shape;577;p102"/>
          <p:cNvCxnSpPr>
            <a:stCxn id="575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8" name="Google Shape;578;p102"/>
          <p:cNvCxnSpPr>
            <a:stCxn id="570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p102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0" name="Google Shape;580;p102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1" name="Google Shape;581;p102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2" name="Google Shape;582;p102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3" name="Google Shape;58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102"/>
          <p:cNvCxnSpPr>
            <a:stCxn id="572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5" name="Google Shape;585;p102"/>
          <p:cNvSpPr/>
          <p:nvPr/>
        </p:nvSpPr>
        <p:spPr>
          <a:xfrm>
            <a:off x="4895400" y="3336800"/>
            <a:ext cx="4248600" cy="181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02"/>
          <p:cNvSpPr txBox="1"/>
          <p:nvPr/>
        </p:nvSpPr>
        <p:spPr>
          <a:xfrm>
            <a:off x="4992500" y="3504000"/>
            <a:ext cx="39222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falta?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¡Falta encontrar los pesos </a:t>
            </a:r>
            <a:r>
              <a:rPr i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y </a:t>
            </a:r>
            <a:r>
              <a:rPr i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apropiados para nuestros datos!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ara eso necesitamos una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función de costo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2" name="Google Shape;592;p103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93" name="Google Shape;59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9" name="Google Shape;599;p104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0" name="Google Shape;60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25" y="2377200"/>
            <a:ext cx="4169700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04"/>
          <p:cNvSpPr txBox="1"/>
          <p:nvPr/>
        </p:nvSpPr>
        <p:spPr>
          <a:xfrm>
            <a:off x="5467775" y="2394150"/>
            <a:ext cx="2821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2" name="Google Shape;60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104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9" name="Google Shape;609;p105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0" name="Google Shape;61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25" y="2377200"/>
            <a:ext cx="4169700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4825" y="2876550"/>
            <a:ext cx="3208302" cy="21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5"/>
          <p:cNvSpPr txBox="1"/>
          <p:nvPr/>
        </p:nvSpPr>
        <p:spPr>
          <a:xfrm>
            <a:off x="5467775" y="2394150"/>
            <a:ext cx="2821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3" name="Google Shape;613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625" y="2879013"/>
            <a:ext cx="3200400" cy="21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105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1" name="Google Shape;621;p106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22" name="Google Shape;62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106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4" name="Google Shape;62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06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43" name="Google Shape;343;p80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{80FFC393-A90D-4DCA-B7BB-CA2BCC1F4119}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Ampliando el Perceptrón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1" name="Google Shape;631;p107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2" name="Google Shape;63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107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4" name="Google Shape;63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7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7" name="Google Shape;637;p107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3" name="Google Shape;643;p108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44" name="Google Shape;64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108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6" name="Google Shape;64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4119751"/>
            <a:ext cx="2927029" cy="60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8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0" name="Google Shape;650;p108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1" name="Google Shape;651;p108"/>
          <p:cNvSpPr txBox="1"/>
          <p:nvPr/>
        </p:nvSpPr>
        <p:spPr>
          <a:xfrm>
            <a:off x="4923150" y="4208550"/>
            <a:ext cx="4999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Costo para todas las instancias, caso 1D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9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109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09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09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109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1" name="Google Shape;661;p109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109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3" name="Google Shape;663;p109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4" name="Google Shape;664;p109"/>
          <p:cNvCxnSpPr>
            <a:stCxn id="662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5" name="Google Shape;665;p109"/>
          <p:cNvCxnSpPr>
            <a:stCxn id="663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" name="Google Shape;666;p109"/>
          <p:cNvCxnSpPr>
            <a:stCxn id="658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7" name="Google Shape;667;p109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8" name="Google Shape;668;p109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9" name="Google Shape;669;p109"/>
          <p:cNvSpPr txBox="1"/>
          <p:nvPr/>
        </p:nvSpPr>
        <p:spPr>
          <a:xfrm>
            <a:off x="5797325" y="3378600"/>
            <a:ext cx="159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0" name="Google Shape;67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9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09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09"/>
          <p:cNvSpPr/>
          <p:nvPr/>
        </p:nvSpPr>
        <p:spPr>
          <a:xfrm rot="-5400000">
            <a:off x="6195850" y="3889150"/>
            <a:ext cx="1065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9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5" name="Google Shape;675;p109"/>
          <p:cNvSpPr txBox="1"/>
          <p:nvPr/>
        </p:nvSpPr>
        <p:spPr>
          <a:xfrm>
            <a:off x="5237850" y="4484950"/>
            <a:ext cx="183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calcula el costo de esas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6" name="Google Shape;676;p109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7" name="Google Shape;677;p109"/>
          <p:cNvCxnSpPr>
            <a:stCxn id="670" idx="3"/>
            <a:endCxn id="669" idx="1"/>
          </p:cNvCxnSpPr>
          <p:nvPr/>
        </p:nvCxnSpPr>
        <p:spPr>
          <a:xfrm>
            <a:off x="5245311" y="3598623"/>
            <a:ext cx="55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" name="Google Shape;678;p109"/>
          <p:cNvCxnSpPr/>
          <p:nvPr/>
        </p:nvCxnSpPr>
        <p:spPr>
          <a:xfrm>
            <a:off x="2208075" y="360302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4" name="Google Shape;684;p110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5" name="Google Shape;685;p110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0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7" name="Google Shape;687;p110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Google Shape;688;p110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110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0" name="Google Shape;690;p110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91" name="Google Shape;691;p110"/>
          <p:cNvCxnSpPr>
            <a:stCxn id="689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110"/>
          <p:cNvCxnSpPr>
            <a:stCxn id="690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110"/>
          <p:cNvCxnSpPr>
            <a:endCxn id="694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5" name="Google Shape;695;p110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6" name="Google Shape;696;p110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7" name="Google Shape;697;p110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4" name="Google Shape;69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0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10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10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1" name="Google Shape;701;p110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2" name="Google Shape;702;p110"/>
          <p:cNvCxnSpPr>
            <a:stCxn id="694" idx="3"/>
            <a:endCxn id="697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3" name="Google Shape;703;p110"/>
          <p:cNvSpPr/>
          <p:nvPr/>
        </p:nvSpPr>
        <p:spPr>
          <a:xfrm rot="-5400000">
            <a:off x="3336526" y="3884825"/>
            <a:ext cx="98700" cy="83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10"/>
          <p:cNvSpPr txBox="1"/>
          <p:nvPr/>
        </p:nvSpPr>
        <p:spPr>
          <a:xfrm>
            <a:off x="2752302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z con respecto a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5" name="Google Shape;705;p110"/>
          <p:cNvSpPr/>
          <p:nvPr/>
        </p:nvSpPr>
        <p:spPr>
          <a:xfrm rot="-5400000">
            <a:off x="2411950" y="4028675"/>
            <a:ext cx="98700" cy="54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10"/>
          <p:cNvSpPr txBox="1"/>
          <p:nvPr/>
        </p:nvSpPr>
        <p:spPr>
          <a:xfrm>
            <a:off x="1541015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actualizan los parámetros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7" name="Google Shape;707;p110"/>
          <p:cNvCxnSpPr/>
          <p:nvPr/>
        </p:nvCxnSpPr>
        <p:spPr>
          <a:xfrm rot="10800000">
            <a:off x="2208075" y="350367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718" name="Google Shape;718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9" name="Google Shape;719;p112"/>
          <p:cNvSpPr txBox="1"/>
          <p:nvPr/>
        </p:nvSpPr>
        <p:spPr>
          <a:xfrm>
            <a:off x="2057400" y="1534825"/>
            <a:ext cx="70569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DS_Encuentro_31_Perceptron_Multicapa.ipynb</a:t>
            </a:r>
            <a:endParaRPr sz="2300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1</a:t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4"/>
          <p:cNvSpPr txBox="1"/>
          <p:nvPr/>
        </p:nvSpPr>
        <p:spPr>
          <a:xfrm>
            <a:off x="727650" y="1569425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 con el Perceptrón: 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solo encuentra fronteras lineales.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9" name="Google Shape;729;p1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2103" r="12103" t="0"/>
          <a:stretch/>
        </p:blipFill>
        <p:spPr>
          <a:xfrm>
            <a:off x="6990900" y="1569425"/>
            <a:ext cx="597600" cy="59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0" name="Google Shape;730;p114"/>
          <p:cNvSpPr txBox="1"/>
          <p:nvPr>
            <p:ph type="title"/>
          </p:nvPr>
        </p:nvSpPr>
        <p:spPr>
          <a:xfrm>
            <a:off x="727650" y="551100"/>
            <a:ext cx="78087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/>
        </p:nvSpPr>
        <p:spPr>
          <a:xfrm>
            <a:off x="727650" y="1569425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Solución: Perceptrón Multicapa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1" name="Google Shape;741;p116"/>
          <p:cNvSpPr txBox="1"/>
          <p:nvPr>
            <p:ph type="title"/>
          </p:nvPr>
        </p:nvSpPr>
        <p:spPr>
          <a:xfrm>
            <a:off x="727650" y="551100"/>
            <a:ext cx="78087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  <p:pic>
        <p:nvPicPr>
          <p:cNvPr id="742" name="Google Shape;74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225" y="2435825"/>
            <a:ext cx="3535600" cy="2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16"/>
          <p:cNvSpPr txBox="1"/>
          <p:nvPr/>
        </p:nvSpPr>
        <p:spPr>
          <a:xfrm>
            <a:off x="4755700" y="2660050"/>
            <a:ext cx="40191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Cada neurona tiene sus propios pesos/parámetros. En aplicaciones comunes suelen ser desde miles a millones de parámetros para toda la red.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Deep Learning es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encontrar esos pesos de manera eficiente, bajo la condición de realizar correctamente una tarea objetivo.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1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9" name="Google Shape;349;p81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7"/>
          <p:cNvSpPr txBox="1"/>
          <p:nvPr>
            <p:ph type="title"/>
          </p:nvPr>
        </p:nvSpPr>
        <p:spPr>
          <a:xfrm>
            <a:off x="727650" y="551100"/>
            <a:ext cx="78087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  <p:pic>
        <p:nvPicPr>
          <p:cNvPr id="749" name="Google Shape;74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550" y="1399650"/>
            <a:ext cx="3535600" cy="2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17"/>
          <p:cNvSpPr txBox="1"/>
          <p:nvPr/>
        </p:nvSpPr>
        <p:spPr>
          <a:xfrm>
            <a:off x="5199475" y="3995200"/>
            <a:ext cx="3535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Playground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1" name="Google Shape;751;p117"/>
          <p:cNvSpPr txBox="1"/>
          <p:nvPr/>
        </p:nvSpPr>
        <p:spPr>
          <a:xfrm>
            <a:off x="985250" y="3796600"/>
            <a:ext cx="3535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Sigue valiendo: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Forward Propagation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Backpropagation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Función de costo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52" name="Google Shape;752;p117"/>
          <p:cNvCxnSpPr/>
          <p:nvPr/>
        </p:nvCxnSpPr>
        <p:spPr>
          <a:xfrm>
            <a:off x="864450" y="3781975"/>
            <a:ext cx="36522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3" name="Google Shape;753;p1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2103" r="12103" t="0"/>
          <a:stretch/>
        </p:blipFill>
        <p:spPr>
          <a:xfrm>
            <a:off x="7683000" y="3949000"/>
            <a:ext cx="510900" cy="50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4" name="Google Shape;754;p117">
            <a:hlinkClick r:id="rId6"/>
          </p:cNvPr>
          <p:cNvPicPr preferRelativeResize="0"/>
          <p:nvPr/>
        </p:nvPicPr>
        <p:blipFill rotWithShape="1">
          <a:blip r:embed="rId5">
            <a:alphaModFix/>
          </a:blip>
          <a:srcRect b="0" l="12103" r="12103" t="0"/>
          <a:stretch/>
        </p:blipFill>
        <p:spPr>
          <a:xfrm>
            <a:off x="6711775" y="4538500"/>
            <a:ext cx="510900" cy="505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8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0" name="Google Shape;760;p118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61" name="Google Shape;76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50" y="1187550"/>
            <a:ext cx="3918798" cy="263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9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119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68" name="Google Shape;76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00" y="1243650"/>
            <a:ext cx="3270700" cy="3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0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4" name="Google Shape;77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50" y="1377938"/>
            <a:ext cx="3788166" cy="28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20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1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1" name="Google Shape;781;p121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2" name="Google Shape;78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150" y="1379700"/>
            <a:ext cx="3960976" cy="21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2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8" name="Google Shape;78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225" y="1433125"/>
            <a:ext cx="3467350" cy="24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22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3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1446D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5" name="Google Shape;795;p123"/>
          <p:cNvSpPr/>
          <p:nvPr/>
        </p:nvSpPr>
        <p:spPr>
          <a:xfrm>
            <a:off x="818375" y="1486675"/>
            <a:ext cx="3398100" cy="365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23"/>
          <p:cNvSpPr txBox="1"/>
          <p:nvPr/>
        </p:nvSpPr>
        <p:spPr>
          <a:xfrm>
            <a:off x="1032575" y="1764250"/>
            <a:ext cx="29697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Clasificación: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más común es encontrar ReLU en las capas interiores y Sigmoide en la salida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7" name="Google Shape;797;p123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4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Multiclase.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La cantidad de neuronas en la capa de salida tiene que ser igual a la cantidad de clases buscadas.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3" name="Google Shape;803;p12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" name="Google Shape;808;p125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{80FFC393-A90D-4DCA-B7BB-CA2BCC1F4119}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9" name="Google Shape;809;p125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26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{80FFC393-A90D-4DCA-B7BB-CA2BCC1F4119}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1446D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b="1" lang="es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 b="1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5" name="Google Shape;815;p126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6" name="Google Shape;816;p126"/>
          <p:cNvSpPr txBox="1"/>
          <p:nvPr/>
        </p:nvSpPr>
        <p:spPr>
          <a:xfrm>
            <a:off x="2453525" y="3940400"/>
            <a:ext cx="32529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Generalización de la sigmoide, útil cuando las clases son excluyentes.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17" name="Google Shape;817;p126"/>
          <p:cNvCxnSpPr/>
          <p:nvPr/>
        </p:nvCxnSpPr>
        <p:spPr>
          <a:xfrm rot="10800000">
            <a:off x="3763800" y="2339900"/>
            <a:ext cx="0" cy="16005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2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Google Shape;822;p127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{80FFC393-A90D-4DCA-B7BB-CA2BCC1F4119}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1446D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b="1" lang="es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 b="1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Regresión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Identidad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mean_squared_error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mean_absolute_error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Otras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3" name="Google Shape;823;p127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4" name="Google Shape;824;p127"/>
          <p:cNvSpPr txBox="1"/>
          <p:nvPr/>
        </p:nvSpPr>
        <p:spPr>
          <a:xfrm>
            <a:off x="2453525" y="3940400"/>
            <a:ext cx="32529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Generalización de la sigmoide, útil cuando las clases son excluyentes.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25" name="Google Shape;825;p127"/>
          <p:cNvCxnSpPr/>
          <p:nvPr/>
        </p:nvCxnSpPr>
        <p:spPr>
          <a:xfrm rot="10800000">
            <a:off x="3763800" y="2339900"/>
            <a:ext cx="0" cy="16005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" name="Google Shape;830;p128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{80FFC393-A90D-4DCA-B7BB-CA2BCC1F4119}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Regresión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Identidad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mean_squared_error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mean_absolute_error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Otras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1" name="Google Shape;831;p128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7" name="Google Shape;837;p129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838" name="Google Shape;83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9" name="Google Shape;839;p129"/>
          <p:cNvSpPr txBox="1"/>
          <p:nvPr/>
        </p:nvSpPr>
        <p:spPr>
          <a:xfrm>
            <a:off x="727650" y="1565525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</a:t>
            </a:r>
            <a:r>
              <a:rPr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castigar parámetros/pesos muy grandes.</a:t>
            </a:r>
            <a:endParaRPr i="0" sz="2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40" name="Google Shape;840;p129"/>
          <p:cNvCxnSpPr/>
          <p:nvPr/>
        </p:nvCxnSpPr>
        <p:spPr>
          <a:xfrm>
            <a:off x="3289200" y="2097125"/>
            <a:ext cx="4183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129"/>
          <p:cNvCxnSpPr/>
          <p:nvPr/>
        </p:nvCxnSpPr>
        <p:spPr>
          <a:xfrm>
            <a:off x="5287000" y="2097125"/>
            <a:ext cx="0" cy="287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129"/>
          <p:cNvSpPr txBox="1"/>
          <p:nvPr/>
        </p:nvSpPr>
        <p:spPr>
          <a:xfrm>
            <a:off x="3787000" y="23290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están asociados a overfitting. 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8" name="Google Shape;848;p130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849" name="Google Shape;84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0" name="Google Shape;850;p130"/>
          <p:cNvSpPr txBox="1"/>
          <p:nvPr/>
        </p:nvSpPr>
        <p:spPr>
          <a:xfrm>
            <a:off x="727650" y="1565525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</a:t>
            </a:r>
            <a:r>
              <a:rPr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castigar parámetros/pesos muy grandes.</a:t>
            </a:r>
            <a:endParaRPr i="0" sz="2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51" name="Google Shape;851;p130"/>
          <p:cNvCxnSpPr/>
          <p:nvPr/>
        </p:nvCxnSpPr>
        <p:spPr>
          <a:xfrm>
            <a:off x="3289200" y="2097125"/>
            <a:ext cx="4183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30"/>
          <p:cNvCxnSpPr/>
          <p:nvPr/>
        </p:nvCxnSpPr>
        <p:spPr>
          <a:xfrm>
            <a:off x="5287000" y="2097125"/>
            <a:ext cx="0" cy="287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130"/>
          <p:cNvSpPr txBox="1"/>
          <p:nvPr/>
        </p:nvSpPr>
        <p:spPr>
          <a:xfrm>
            <a:off x="3787000" y="23290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están asociados a overfitting. 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4" name="Google Shape;854;p130"/>
          <p:cNvSpPr txBox="1"/>
          <p:nvPr/>
        </p:nvSpPr>
        <p:spPr>
          <a:xfrm>
            <a:off x="727650" y="3060638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¿Cómo?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Tres técnicas muy comunes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5" name="Google Shape;855;p1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2103" r="12103" t="0"/>
          <a:stretch/>
        </p:blipFill>
        <p:spPr>
          <a:xfrm>
            <a:off x="7854250" y="3875050"/>
            <a:ext cx="597600" cy="591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56" name="Google Shape;856;p130"/>
          <p:cNvCxnSpPr/>
          <p:nvPr/>
        </p:nvCxnSpPr>
        <p:spPr>
          <a:xfrm>
            <a:off x="1468000" y="3538225"/>
            <a:ext cx="0" cy="12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130"/>
          <p:cNvSpPr txBox="1"/>
          <p:nvPr/>
        </p:nvSpPr>
        <p:spPr>
          <a:xfrm>
            <a:off x="1468000" y="3701425"/>
            <a:ext cx="531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Regularización L2 y L1: agregan un término a la función de costo que castiga los pesos grandes.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Dropout: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funciona como una capa que “apaga” neuronas de la capa anterior al azar.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3" name="Google Shape;863;p131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864" name="Google Shape;86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5" name="Google Shape;865;p131"/>
          <p:cNvSpPr txBox="1"/>
          <p:nvPr/>
        </p:nvSpPr>
        <p:spPr>
          <a:xfrm>
            <a:off x="727650" y="1471238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¿Cómo? 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66" name="Google Shape;866;p131"/>
          <p:cNvCxnSpPr/>
          <p:nvPr/>
        </p:nvCxnSpPr>
        <p:spPr>
          <a:xfrm>
            <a:off x="1390725" y="1948825"/>
            <a:ext cx="0" cy="23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131"/>
          <p:cNvSpPr txBox="1"/>
          <p:nvPr/>
        </p:nvSpPr>
        <p:spPr>
          <a:xfrm>
            <a:off x="1468000" y="2112025"/>
            <a:ext cx="6427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Dropout: </a:t>
            </a: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funciona como una capa que “apaga” neuronas de la capa anterior al azar.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68" name="Google Shape;868;p131"/>
          <p:cNvSpPr txBox="1"/>
          <p:nvPr/>
        </p:nvSpPr>
        <p:spPr>
          <a:xfrm>
            <a:off x="1523175" y="3133525"/>
            <a:ext cx="6372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Muy utilizado.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Al apagar neuronas, obliga a que ninguna se aprenda “de memoria” una muestra, sino que tengan que aprender entre todas.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Otra interpretación: Ensamble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3"/>
          <p:cNvSpPr txBox="1"/>
          <p:nvPr/>
        </p:nvSpPr>
        <p:spPr>
          <a:xfrm>
            <a:off x="2505175" y="587675"/>
            <a:ext cx="49257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Optimización de Hiperparámetros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Activaciones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/>
              </a:rPr>
              <a:t>https://keras.io/activations/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Pérdidas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/>
              </a:rPr>
              <a:t>https://keras.io/losses/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Optimizadores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/>
              </a:rPr>
              <a:t>https://keras.io/optimizers/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Regularizadores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6"/>
              </a:rPr>
              <a:t>https://keras.io/regularizers/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9" name="Google Shape;879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0" name="Google Shape;880;p13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cxnSp>
        <p:nvCxnSpPr>
          <p:cNvPr id="881" name="Google Shape;881;p133"/>
          <p:cNvCxnSpPr/>
          <p:nvPr/>
        </p:nvCxnSpPr>
        <p:spPr>
          <a:xfrm>
            <a:off x="2580825" y="1918675"/>
            <a:ext cx="2852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33"/>
          <p:cNvCxnSpPr/>
          <p:nvPr/>
        </p:nvCxnSpPr>
        <p:spPr>
          <a:xfrm>
            <a:off x="2580825" y="2571750"/>
            <a:ext cx="2852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33"/>
          <p:cNvCxnSpPr/>
          <p:nvPr/>
        </p:nvCxnSpPr>
        <p:spPr>
          <a:xfrm>
            <a:off x="2580825" y="3176875"/>
            <a:ext cx="2852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894" name="Google Shape;894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5" name="Google Shape;895;p135"/>
          <p:cNvSpPr txBox="1"/>
          <p:nvPr/>
        </p:nvSpPr>
        <p:spPr>
          <a:xfrm>
            <a:off x="2382200" y="587675"/>
            <a:ext cx="5062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Comentario para el Hands-On</a:t>
            </a:r>
            <a:endParaRPr b="1" i="0" sz="24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6" name="Google Shape;896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5538" y="1319675"/>
            <a:ext cx="4412474" cy="34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902" name="Google Shape;902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3" name="Google Shape;903;p136"/>
          <p:cNvSpPr txBox="1"/>
          <p:nvPr/>
        </p:nvSpPr>
        <p:spPr>
          <a:xfrm>
            <a:off x="2057400" y="1534825"/>
            <a:ext cx="70569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DS_Encuentro_31_Perceptron_Multicapa.ipynb</a:t>
            </a:r>
            <a:endParaRPr sz="2300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Parte 2</a:t>
            </a:r>
            <a:endParaRPr sz="23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8"/>
          <p:cNvSpPr txBox="1"/>
          <p:nvPr/>
        </p:nvSpPr>
        <p:spPr>
          <a:xfrm>
            <a:off x="2129000" y="459025"/>
            <a:ext cx="6234600" cy="30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1400"/>
              <a:buFont typeface="Rubik"/>
              <a:buChar char="●"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¿Pero qué "es" una Red neuronal?| aprendizaje profundo, Parte 1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1400"/>
              <a:buFont typeface="Rubik"/>
              <a:buChar char="●"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Descenso de gradiente, es como las redes neuronales aprenden| Aprendizaje profundo, capítulo 2.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9BDE"/>
              </a:buClr>
              <a:buSzPts val="1400"/>
              <a:buFont typeface="Rubik"/>
              <a:buChar char="●"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¿Qué es la retropropagación y qué hace en realidad? | Aprendizaje profundo, Capítulo 3.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4" name="Google Shape;914;p13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9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920" name="Google Shape;920;p139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Terminar los notebooks de hoy y atrasados.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mencionados en “Recursos”.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5188"/>
            <a:ext cx="3657600" cy="2438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7" name="Google Shape;367;p84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85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4" name="Google Shape;374;p85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75" name="Google Shape;37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1" name="Google Shape;381;p86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2" name="Google Shape;382;p86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Técnicamente,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83" name="Google Shape;38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86"/>
          <p:cNvCxnSpPr/>
          <p:nvPr/>
        </p:nvCxnSpPr>
        <p:spPr>
          <a:xfrm>
            <a:off x="1825675" y="3309780"/>
            <a:ext cx="214500" cy="263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